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193"/>
    <a:srgbClr val="FF9300"/>
    <a:srgbClr val="01F7FF"/>
    <a:srgbClr val="3D4346"/>
    <a:srgbClr val="6C77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20"/>
    <p:restoredTop sz="94674"/>
  </p:normalViewPr>
  <p:slideViewPr>
    <p:cSldViewPr snapToGrid="0" snapToObjects="1">
      <p:cViewPr>
        <p:scale>
          <a:sx n="152" d="100"/>
          <a:sy n="152" d="100"/>
        </p:scale>
        <p:origin x="1976" y="1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F6E4B8E-2D6D-8703-3D81-17AF56D7A7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4808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CF5FCE-6DAF-F730-C61E-5CDC913B16EE}"/>
              </a:ext>
            </a:extLst>
          </p:cNvPr>
          <p:cNvSpPr txBox="1"/>
          <p:nvPr userDrawn="1"/>
        </p:nvSpPr>
        <p:spPr>
          <a:xfrm>
            <a:off x="4902404" y="662730"/>
            <a:ext cx="2387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spc="600" baseline="0" dirty="0"/>
              <a:t>E</a:t>
            </a:r>
            <a:r>
              <a:rPr lang="en-SA" sz="1100" spc="600" baseline="0" dirty="0"/>
              <a:t>LPORTFOLIO.NET</a:t>
            </a:r>
          </a:p>
        </p:txBody>
      </p:sp>
    </p:spTree>
    <p:extLst>
      <p:ext uri="{BB962C8B-B14F-4D97-AF65-F5344CB8AC3E}">
        <p14:creationId xmlns:p14="http://schemas.microsoft.com/office/powerpoint/2010/main" val="475345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algn="ctr" defTabSz="457200" rtl="1" eaLnBrk="1" latinLnBrk="0" hangingPunct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58" r:id="rId11"/>
    <p:sldLayoutId id="2147483659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elportfolio1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EA7219-008A-B39F-0306-4C66E76CF642}"/>
              </a:ext>
            </a:extLst>
          </p:cNvPr>
          <p:cNvSpPr txBox="1"/>
          <p:nvPr/>
        </p:nvSpPr>
        <p:spPr>
          <a:xfrm>
            <a:off x="5111052" y="4125310"/>
            <a:ext cx="19698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SA" sz="1600" spc="600" dirty="0">
                <a:solidFill>
                  <a:schemeClr val="bg2">
                    <a:lumMod val="50000"/>
                  </a:schemeClr>
                </a:solidFill>
              </a:rPr>
              <a:t>CASE STUDY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A06B8D-A338-F59C-8A80-2D8772F1CBA2}"/>
              </a:ext>
            </a:extLst>
          </p:cNvPr>
          <p:cNvSpPr txBox="1"/>
          <p:nvPr/>
        </p:nvSpPr>
        <p:spPr>
          <a:xfrm>
            <a:off x="3573517" y="867617"/>
            <a:ext cx="50449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6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قصة نجاح</a:t>
            </a:r>
            <a:endParaRPr lang="en-SA" sz="6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18E4BA-9230-24DB-A518-BCAFB72B147E}"/>
              </a:ext>
            </a:extLst>
          </p:cNvPr>
          <p:cNvSpPr txBox="1"/>
          <p:nvPr/>
        </p:nvSpPr>
        <p:spPr>
          <a:xfrm>
            <a:off x="4361793" y="2635322"/>
            <a:ext cx="3468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1400" dirty="0">
                <a:solidFill>
                  <a:schemeClr val="bg1"/>
                </a:solidFill>
              </a:rPr>
              <a:t>كيف ساهمت إعادة التموضع وهندسة المحتوى عالي القيمة في تحقيق زيادة المبيعات</a:t>
            </a:r>
          </a:p>
        </p:txBody>
      </p:sp>
    </p:spTree>
    <p:extLst>
      <p:ext uri="{BB962C8B-B14F-4D97-AF65-F5344CB8AC3E}">
        <p14:creationId xmlns:p14="http://schemas.microsoft.com/office/powerpoint/2010/main" val="898688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621E8F-F873-5695-D52B-F91899F36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A772F1D0-ACA7-CA56-3B92-C9DF06E231F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8000"/>
          </a:blip>
          <a:srcRect t="-11" b="1563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98F8F3D7-5B77-213A-8ACE-4CC8BA0514F0}"/>
              </a:ext>
            </a:extLst>
          </p:cNvPr>
          <p:cNvSpPr/>
          <p:nvPr/>
        </p:nvSpPr>
        <p:spPr>
          <a:xfrm>
            <a:off x="6190549" y="3146235"/>
            <a:ext cx="4771756" cy="2636044"/>
          </a:xfrm>
          <a:prstGeom prst="roundRect">
            <a:avLst>
              <a:gd name="adj" fmla="val 8448"/>
            </a:avLst>
          </a:prstGeom>
          <a:solidFill>
            <a:schemeClr val="tx1">
              <a:alpha val="45000"/>
            </a:schemeClr>
          </a:solidFill>
          <a:ln>
            <a:solidFill>
              <a:srgbClr val="01F7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DAFF880C-CA4E-713D-2F70-6A616448B342}"/>
              </a:ext>
            </a:extLst>
          </p:cNvPr>
          <p:cNvSpPr/>
          <p:nvPr/>
        </p:nvSpPr>
        <p:spPr>
          <a:xfrm>
            <a:off x="1229696" y="3146235"/>
            <a:ext cx="4771756" cy="2636044"/>
          </a:xfrm>
          <a:prstGeom prst="roundRect">
            <a:avLst>
              <a:gd name="adj" fmla="val 8448"/>
            </a:avLst>
          </a:prstGeom>
          <a:solidFill>
            <a:schemeClr val="tx1">
              <a:alpha val="45000"/>
            </a:schemeClr>
          </a:solidFill>
          <a:ln>
            <a:solidFill>
              <a:schemeClr val="accent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A55B14-547E-4BE7-6849-2EA7A979608B}"/>
              </a:ext>
            </a:extLst>
          </p:cNvPr>
          <p:cNvSpPr txBox="1"/>
          <p:nvPr/>
        </p:nvSpPr>
        <p:spPr>
          <a:xfrm>
            <a:off x="317035" y="6474466"/>
            <a:ext cx="2880000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spc="150" dirty="0">
                <a:solidFill>
                  <a:schemeClr val="bg1">
                    <a:lumMod val="95000"/>
                  </a:schemeClr>
                </a:solidFill>
              </a:rPr>
              <a:t>CASE STUDY  |  CONTENT STRATEGY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E28310-713A-C0C6-BA12-C5A144980592}"/>
              </a:ext>
            </a:extLst>
          </p:cNvPr>
          <p:cNvSpPr txBox="1"/>
          <p:nvPr/>
        </p:nvSpPr>
        <p:spPr>
          <a:xfrm>
            <a:off x="3005959" y="1343820"/>
            <a:ext cx="618008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buNone/>
            </a:pP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براند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محبوب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…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لكن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النمو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لا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يعكس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قوته</a:t>
            </a:r>
            <a:endParaRPr lang="en-US" sz="30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B73C45-551A-9315-C4F4-C0D5A3668352}"/>
              </a:ext>
            </a:extLst>
          </p:cNvPr>
          <p:cNvSpPr txBox="1"/>
          <p:nvPr/>
        </p:nvSpPr>
        <p:spPr>
          <a:xfrm>
            <a:off x="3573517" y="328157"/>
            <a:ext cx="5044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6000" b="1" dirty="0">
                <a:solidFill>
                  <a:schemeClr val="bg1"/>
                </a:solidFill>
              </a:rPr>
              <a:t>التحديات</a:t>
            </a:r>
            <a:endParaRPr lang="en-SA" sz="60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6FC834-4E5B-F64F-B46B-5F5E88D1F1AB}"/>
              </a:ext>
            </a:extLst>
          </p:cNvPr>
          <p:cNvSpPr txBox="1"/>
          <p:nvPr/>
        </p:nvSpPr>
        <p:spPr>
          <a:xfrm>
            <a:off x="3573517" y="1857725"/>
            <a:ext cx="50449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buNone/>
            </a:pPr>
            <a:r>
              <a:rPr lang="ar-SA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العملاء الحاليون يثقون في المنتج ويعودون للشراء، بينما اكتساب عملاء جدد شبه متوقف</a:t>
            </a: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806EC92D-1B73-7EAA-5B46-5AC9D5C67647}"/>
              </a:ext>
            </a:extLst>
          </p:cNvPr>
          <p:cNvSpPr/>
          <p:nvPr/>
        </p:nvSpPr>
        <p:spPr>
          <a:xfrm rot="16200000" flipH="1">
            <a:off x="4028831" y="2314786"/>
            <a:ext cx="1527711" cy="2154560"/>
          </a:xfrm>
          <a:custGeom>
            <a:avLst/>
            <a:gdLst>
              <a:gd name="csX0" fmla="*/ 0 w 1527711"/>
              <a:gd name="csY0" fmla="*/ 186311 h 2154560"/>
              <a:gd name="csX1" fmla="*/ 0 w 1527711"/>
              <a:gd name="csY1" fmla="*/ 1968250 h 2154560"/>
              <a:gd name="csX2" fmla="*/ 186311 w 1527711"/>
              <a:gd name="csY2" fmla="*/ 2154560 h 2154560"/>
              <a:gd name="csX3" fmla="*/ 204938 w 1527711"/>
              <a:gd name="csY3" fmla="*/ 2154560 h 2154560"/>
              <a:gd name="csX4" fmla="*/ 204938 w 1527711"/>
              <a:gd name="csY4" fmla="*/ 402561 h 2154560"/>
              <a:gd name="csX5" fmla="*/ 328942 w 1527711"/>
              <a:gd name="csY5" fmla="*/ 278556 h 2154560"/>
              <a:gd name="csX6" fmla="*/ 824945 w 1527711"/>
              <a:gd name="csY6" fmla="*/ 278556 h 2154560"/>
              <a:gd name="csX7" fmla="*/ 948949 w 1527711"/>
              <a:gd name="csY7" fmla="*/ 402560 h 2154560"/>
              <a:gd name="csX8" fmla="*/ 948949 w 1527711"/>
              <a:gd name="csY8" fmla="*/ 2152804 h 2154560"/>
              <a:gd name="csX9" fmla="*/ 969076 w 1527711"/>
              <a:gd name="csY9" fmla="*/ 2150775 h 2154560"/>
              <a:gd name="csX10" fmla="*/ 1117838 w 1527711"/>
              <a:gd name="csY10" fmla="*/ 1968250 h 2154560"/>
              <a:gd name="csX11" fmla="*/ 1117838 w 1527711"/>
              <a:gd name="csY11" fmla="*/ 409873 h 2154560"/>
              <a:gd name="csX12" fmla="*/ 1527711 w 1527711"/>
              <a:gd name="csY12" fmla="*/ 0 h 2154560"/>
              <a:gd name="csX13" fmla="*/ 707963 w 1527711"/>
              <a:gd name="csY13" fmla="*/ 0 h 2154560"/>
              <a:gd name="csX14" fmla="*/ 186310 w 1527711"/>
              <a:gd name="csY14" fmla="*/ 1 h 2154560"/>
              <a:gd name="csX15" fmla="*/ 0 w 1527711"/>
              <a:gd name="csY15" fmla="*/ 186311 h 21545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1527711" h="2154560">
                <a:moveTo>
                  <a:pt x="0" y="186311"/>
                </a:moveTo>
                <a:lnTo>
                  <a:pt x="0" y="1968250"/>
                </a:lnTo>
                <a:cubicBezTo>
                  <a:pt x="0" y="2071146"/>
                  <a:pt x="83415" y="2154560"/>
                  <a:pt x="186311" y="2154560"/>
                </a:cubicBezTo>
                <a:lnTo>
                  <a:pt x="204938" y="2154560"/>
                </a:lnTo>
                <a:lnTo>
                  <a:pt x="204938" y="402561"/>
                </a:lnTo>
                <a:cubicBezTo>
                  <a:pt x="204938" y="334075"/>
                  <a:pt x="260456" y="278557"/>
                  <a:pt x="328942" y="278556"/>
                </a:cubicBezTo>
                <a:lnTo>
                  <a:pt x="824945" y="278556"/>
                </a:lnTo>
                <a:cubicBezTo>
                  <a:pt x="893431" y="278556"/>
                  <a:pt x="948949" y="334074"/>
                  <a:pt x="948949" y="402560"/>
                </a:cubicBezTo>
                <a:lnTo>
                  <a:pt x="948949" y="2152804"/>
                </a:lnTo>
                <a:lnTo>
                  <a:pt x="969076" y="2150775"/>
                </a:lnTo>
                <a:cubicBezTo>
                  <a:pt x="1053974" y="2133402"/>
                  <a:pt x="1117838" y="2058284"/>
                  <a:pt x="1117838" y="1968250"/>
                </a:cubicBezTo>
                <a:lnTo>
                  <a:pt x="1117838" y="409873"/>
                </a:lnTo>
                <a:lnTo>
                  <a:pt x="1527711" y="0"/>
                </a:lnTo>
                <a:lnTo>
                  <a:pt x="707963" y="0"/>
                </a:lnTo>
                <a:lnTo>
                  <a:pt x="186310" y="1"/>
                </a:lnTo>
                <a:cubicBezTo>
                  <a:pt x="83414" y="1"/>
                  <a:pt x="0" y="83415"/>
                  <a:pt x="0" y="186311"/>
                </a:cubicBezTo>
                <a:close/>
              </a:path>
            </a:pathLst>
          </a:custGeom>
          <a:solidFill>
            <a:srgbClr val="FF93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524B9B68-420E-0253-F203-B2C1AE8F7539}"/>
              </a:ext>
            </a:extLst>
          </p:cNvPr>
          <p:cNvSpPr/>
          <p:nvPr/>
        </p:nvSpPr>
        <p:spPr>
          <a:xfrm rot="16200000" flipH="1">
            <a:off x="6635458" y="2314787"/>
            <a:ext cx="1527710" cy="2154563"/>
          </a:xfrm>
          <a:custGeom>
            <a:avLst/>
            <a:gdLst>
              <a:gd name="csX0" fmla="*/ 0 w 1527710"/>
              <a:gd name="csY0" fmla="*/ 186310 h 2154563"/>
              <a:gd name="csX1" fmla="*/ 0 w 1527710"/>
              <a:gd name="csY1" fmla="*/ 1968251 h 2154563"/>
              <a:gd name="csX2" fmla="*/ 186310 w 1527710"/>
              <a:gd name="csY2" fmla="*/ 2154561 h 2154563"/>
              <a:gd name="csX3" fmla="*/ 707963 w 1527710"/>
              <a:gd name="csY3" fmla="*/ 2154561 h 2154563"/>
              <a:gd name="csX4" fmla="*/ 707963 w 1527710"/>
              <a:gd name="csY4" fmla="*/ 2154563 h 2154563"/>
              <a:gd name="csX5" fmla="*/ 1527710 w 1527710"/>
              <a:gd name="csY5" fmla="*/ 2154563 h 2154563"/>
              <a:gd name="csX6" fmla="*/ 1117838 w 1527710"/>
              <a:gd name="csY6" fmla="*/ 1744690 h 2154563"/>
              <a:gd name="csX7" fmla="*/ 1117837 w 1527710"/>
              <a:gd name="csY7" fmla="*/ 186310 h 2154563"/>
              <a:gd name="csX8" fmla="*/ 969075 w 1527710"/>
              <a:gd name="csY8" fmla="*/ 3785 h 2154563"/>
              <a:gd name="csX9" fmla="*/ 948946 w 1527710"/>
              <a:gd name="csY9" fmla="*/ 1756 h 2154563"/>
              <a:gd name="csX10" fmla="*/ 948946 w 1527710"/>
              <a:gd name="csY10" fmla="*/ 1752004 h 2154563"/>
              <a:gd name="csX11" fmla="*/ 824942 w 1527710"/>
              <a:gd name="csY11" fmla="*/ 1876008 h 2154563"/>
              <a:gd name="csX12" fmla="*/ 328939 w 1527710"/>
              <a:gd name="csY12" fmla="*/ 1876008 h 2154563"/>
              <a:gd name="csX13" fmla="*/ 204935 w 1527710"/>
              <a:gd name="csY13" fmla="*/ 1752004 h 2154563"/>
              <a:gd name="csX14" fmla="*/ 204935 w 1527710"/>
              <a:gd name="csY14" fmla="*/ 0 h 2154563"/>
              <a:gd name="csX15" fmla="*/ 186310 w 1527710"/>
              <a:gd name="csY15" fmla="*/ 0 h 2154563"/>
              <a:gd name="csX16" fmla="*/ 0 w 1527710"/>
              <a:gd name="csY16" fmla="*/ 186310 h 21545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527710" h="2154563">
                <a:moveTo>
                  <a:pt x="0" y="186310"/>
                </a:moveTo>
                <a:lnTo>
                  <a:pt x="0" y="1968251"/>
                </a:lnTo>
                <a:cubicBezTo>
                  <a:pt x="0" y="2071147"/>
                  <a:pt x="83414" y="2154561"/>
                  <a:pt x="186310" y="2154561"/>
                </a:cubicBezTo>
                <a:lnTo>
                  <a:pt x="707963" y="2154561"/>
                </a:lnTo>
                <a:lnTo>
                  <a:pt x="707963" y="2154563"/>
                </a:lnTo>
                <a:lnTo>
                  <a:pt x="1527710" y="2154563"/>
                </a:lnTo>
                <a:lnTo>
                  <a:pt x="1117838" y="1744690"/>
                </a:lnTo>
                <a:lnTo>
                  <a:pt x="1117837" y="186310"/>
                </a:lnTo>
                <a:cubicBezTo>
                  <a:pt x="1117837" y="96276"/>
                  <a:pt x="1053973" y="21158"/>
                  <a:pt x="969075" y="3785"/>
                </a:cubicBezTo>
                <a:lnTo>
                  <a:pt x="948946" y="1756"/>
                </a:lnTo>
                <a:lnTo>
                  <a:pt x="948946" y="1752004"/>
                </a:lnTo>
                <a:cubicBezTo>
                  <a:pt x="948946" y="1820490"/>
                  <a:pt x="893428" y="1876008"/>
                  <a:pt x="824942" y="1876008"/>
                </a:cubicBezTo>
                <a:lnTo>
                  <a:pt x="328939" y="1876008"/>
                </a:lnTo>
                <a:cubicBezTo>
                  <a:pt x="260453" y="1876008"/>
                  <a:pt x="204935" y="1820490"/>
                  <a:pt x="204935" y="1752004"/>
                </a:cubicBezTo>
                <a:lnTo>
                  <a:pt x="204935" y="0"/>
                </a:lnTo>
                <a:lnTo>
                  <a:pt x="186310" y="0"/>
                </a:lnTo>
                <a:cubicBezTo>
                  <a:pt x="83414" y="0"/>
                  <a:pt x="0" y="83414"/>
                  <a:pt x="0" y="186310"/>
                </a:cubicBezTo>
                <a:close/>
              </a:path>
            </a:pathLst>
          </a:custGeom>
          <a:solidFill>
            <a:srgbClr val="01F7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9BFA96DF-018C-116B-7F19-A997FE2841A3}"/>
              </a:ext>
            </a:extLst>
          </p:cNvPr>
          <p:cNvSpPr/>
          <p:nvPr/>
        </p:nvSpPr>
        <p:spPr>
          <a:xfrm>
            <a:off x="3993931" y="2809904"/>
            <a:ext cx="4204138" cy="767255"/>
          </a:xfrm>
          <a:prstGeom prst="roundRect">
            <a:avLst/>
          </a:prstGeom>
          <a:solidFill>
            <a:srgbClr val="3D43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dirty="0"/>
              <a:t>بعد تحليل نقاط </a:t>
            </a:r>
            <a:r>
              <a:rPr lang="ar-SA" dirty="0">
                <a:solidFill>
                  <a:srgbClr val="01F7FF"/>
                </a:solidFill>
              </a:rPr>
              <a:t>القوة</a:t>
            </a:r>
            <a:r>
              <a:rPr lang="ar-SA" dirty="0"/>
              <a:t> و</a:t>
            </a:r>
            <a:r>
              <a:rPr lang="ar-SA" dirty="0">
                <a:solidFill>
                  <a:schemeClr val="accent6"/>
                </a:solidFill>
              </a:rPr>
              <a:t>الضعف</a:t>
            </a:r>
            <a:r>
              <a:rPr lang="ar-SA" dirty="0"/>
              <a:t> </a:t>
            </a:r>
            <a:endParaRPr lang="en-SA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96AB8E9-424B-0846-5990-0E5D1917E285}"/>
              </a:ext>
            </a:extLst>
          </p:cNvPr>
          <p:cNvSpPr txBox="1"/>
          <p:nvPr/>
        </p:nvSpPr>
        <p:spPr>
          <a:xfrm>
            <a:off x="8487162" y="3390915"/>
            <a:ext cx="2440007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أصول</a:t>
            </a:r>
            <a:r>
              <a:rPr sz="2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2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قوية</a:t>
            </a:r>
            <a:r>
              <a:rPr sz="2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2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قائمة</a:t>
            </a:r>
            <a:endParaRPr sz="2000" b="1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58F3B8C-DD5C-CCD7-C5E4-01C6CD458A82}"/>
              </a:ext>
            </a:extLst>
          </p:cNvPr>
          <p:cNvSpPr txBox="1"/>
          <p:nvPr/>
        </p:nvSpPr>
        <p:spPr>
          <a:xfrm>
            <a:off x="1264831" y="3390915"/>
            <a:ext cx="2440008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/>
            <a:r>
              <a:rPr lang="ar-SA" sz="2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</a:t>
            </a:r>
            <a:r>
              <a:rPr sz="2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فجوة</a:t>
            </a:r>
            <a:r>
              <a:rPr sz="2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ar-SA" sz="2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</a:t>
            </a:r>
            <a:r>
              <a:rPr sz="2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تسويقية</a:t>
            </a:r>
            <a:endParaRPr sz="2000" b="1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529F139-0F4A-0B9E-8B18-9AF4110D15C1}"/>
              </a:ext>
            </a:extLst>
          </p:cNvPr>
          <p:cNvSpPr txBox="1"/>
          <p:nvPr/>
        </p:nvSpPr>
        <p:spPr>
          <a:xfrm>
            <a:off x="6826209" y="4269346"/>
            <a:ext cx="3500437" cy="2367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جودة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استثنائية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انعدام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شكاوى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المنتجات</a:t>
            </a:r>
            <a:r>
              <a:rPr lang="ar-SA"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تمامًا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3558935-5DBB-59F6-61C7-C77F8439D387}"/>
              </a:ext>
            </a:extLst>
          </p:cNvPr>
          <p:cNvSpPr txBox="1"/>
          <p:nvPr/>
        </p:nvSpPr>
        <p:spPr>
          <a:xfrm>
            <a:off x="6826209" y="4678921"/>
            <a:ext cx="3500437" cy="2367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ولاء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مرتفع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معدل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احتفاظ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قوي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بالعملاء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الحاليين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AF1A053-3350-AC78-9EEC-81FDFDD316BD}"/>
              </a:ext>
            </a:extLst>
          </p:cNvPr>
          <p:cNvSpPr txBox="1"/>
          <p:nvPr/>
        </p:nvSpPr>
        <p:spPr>
          <a:xfrm>
            <a:off x="6826209" y="5088496"/>
            <a:ext cx="3500437" cy="2367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توصيات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نشطة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قوة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الكلمة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المنقولة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وثقة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عالية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AB59915-9A90-718C-C8DF-508FAE6C344D}"/>
              </a:ext>
            </a:extLst>
          </p:cNvPr>
          <p:cNvSpPr txBox="1"/>
          <p:nvPr/>
        </p:nvSpPr>
        <p:spPr>
          <a:xfrm>
            <a:off x="1865356" y="4269346"/>
            <a:ext cx="3500437" cy="239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محتوى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عشوائي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إعلانات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منتجات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دون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مسار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بيعي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1A3E35B-7728-4B74-8EE6-78421C9C074F}"/>
              </a:ext>
            </a:extLst>
          </p:cNvPr>
          <p:cNvSpPr txBox="1"/>
          <p:nvPr/>
        </p:nvSpPr>
        <p:spPr>
          <a:xfrm>
            <a:off x="1865356" y="4678921"/>
            <a:ext cx="3500437" cy="2367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هوية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بصرية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ضعيفة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تصميم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لا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يعكس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قيمة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المنتج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29F0F58-00DC-8D4A-A2EB-5D399BC7C946}"/>
              </a:ext>
            </a:extLst>
          </p:cNvPr>
          <p:cNvSpPr txBox="1"/>
          <p:nvPr/>
        </p:nvSpPr>
        <p:spPr>
          <a:xfrm>
            <a:off x="1865356" y="5088496"/>
            <a:ext cx="3500437" cy="2367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>
              <a:lnSpc>
                <a:spcPts val="2025"/>
              </a:lnSpc>
            </a:pP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انعدام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الاكتساب</a:t>
            </a:r>
            <a:r>
              <a:rPr sz="1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غياب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العملاء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الجدد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ومسار</a:t>
            </a:r>
            <a:r>
              <a:rPr sz="1400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sz="1400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الشراء</a:t>
            </a:r>
            <a:endParaRPr sz="1400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3145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021740-F6E7-09E5-498F-B64C2FB65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11FFB264-09C3-F381-03C0-9D8D0825CC1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8000"/>
          </a:blip>
          <a:srcRect t="-11" b="1563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BB1BEE-DCAF-650F-722E-66CC5624D004}"/>
              </a:ext>
            </a:extLst>
          </p:cNvPr>
          <p:cNvSpPr txBox="1"/>
          <p:nvPr/>
        </p:nvSpPr>
        <p:spPr>
          <a:xfrm>
            <a:off x="317035" y="6474466"/>
            <a:ext cx="2880000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spc="150" dirty="0">
                <a:solidFill>
                  <a:schemeClr val="bg1">
                    <a:lumMod val="95000"/>
                  </a:schemeClr>
                </a:solidFill>
              </a:rPr>
              <a:t>CASE STUDY  |  CONTENT STRATEGY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081143-03BC-FA66-E270-A0C4690D4549}"/>
              </a:ext>
            </a:extLst>
          </p:cNvPr>
          <p:cNvSpPr txBox="1"/>
          <p:nvPr/>
        </p:nvSpPr>
        <p:spPr>
          <a:xfrm>
            <a:off x="1985963" y="1178142"/>
            <a:ext cx="82200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buNone/>
            </a:pPr>
            <a:r>
              <a:rPr lang="ar-SA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قوية من المنتصف، </a:t>
            </a:r>
          </a:p>
          <a:p>
            <a:pPr marL="0" indent="0" algn="ctr" rtl="1">
              <a:buNone/>
            </a:pPr>
            <a:r>
              <a:rPr lang="ar-SA" sz="3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لكنها شبه فارغة من البداية</a:t>
            </a:r>
            <a:endParaRPr lang="en-US" sz="30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B3AA63-3738-57B4-2087-951511D6F7B7}"/>
              </a:ext>
            </a:extLst>
          </p:cNvPr>
          <p:cNvSpPr txBox="1"/>
          <p:nvPr/>
        </p:nvSpPr>
        <p:spPr>
          <a:xfrm>
            <a:off x="3573517" y="328157"/>
            <a:ext cx="5044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457200" rtl="1" eaLnBrk="1" latinLnBrk="0" hangingPunct="1"/>
            <a:r>
              <a:rPr lang="ar-SA" sz="6000" b="1" dirty="0">
                <a:solidFill>
                  <a:schemeClr val="bg1"/>
                </a:solidFill>
              </a:rPr>
              <a:t>رحلة العميل</a:t>
            </a:r>
            <a:endParaRPr lang="en-SA" sz="60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909414-8809-63A8-E94E-D643FF6E6546}"/>
              </a:ext>
            </a:extLst>
          </p:cNvPr>
          <p:cNvSpPr txBox="1"/>
          <p:nvPr/>
        </p:nvSpPr>
        <p:spPr>
          <a:xfrm>
            <a:off x="2869406" y="2240055"/>
            <a:ext cx="645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من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يبدأ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الرحلة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غالبًا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يشتري</a:t>
            </a:r>
            <a:r>
              <a:rPr lang="ar-SA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،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التحدي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كان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في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إدخال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عدد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أكبر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من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العملاء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المحتملين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C7D876FF-45ED-5D5B-1E07-342AFAB4F5D7}"/>
              </a:ext>
            </a:extLst>
          </p:cNvPr>
          <p:cNvSpPr/>
          <p:nvPr/>
        </p:nvSpPr>
        <p:spPr>
          <a:xfrm>
            <a:off x="0" y="5657226"/>
            <a:ext cx="12191999" cy="598826"/>
          </a:xfrm>
          <a:prstGeom prst="roundRect">
            <a:avLst>
              <a:gd name="adj" fmla="val 0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بدل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محاولة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“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إصلاح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”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الولاء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ركّزت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الاستراتيجية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على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جعل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البراند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مرئيًا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واضحًا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وجديرًا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بالاختيار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من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أول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نقطة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تواصل</a:t>
            </a:r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2A07B09-D230-BF51-9365-1509B420FF04}"/>
              </a:ext>
            </a:extLst>
          </p:cNvPr>
          <p:cNvGrpSpPr/>
          <p:nvPr/>
        </p:nvGrpSpPr>
        <p:grpSpPr>
          <a:xfrm>
            <a:off x="7231894" y="2869834"/>
            <a:ext cx="1827830" cy="1695780"/>
            <a:chOff x="1290418" y="3080109"/>
            <a:chExt cx="1827830" cy="1695780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AA8B5AFA-A7E9-9A40-120C-04FC75099D5A}"/>
                </a:ext>
              </a:extLst>
            </p:cNvPr>
            <p:cNvSpPr/>
            <p:nvPr/>
          </p:nvSpPr>
          <p:spPr>
            <a:xfrm>
              <a:off x="1501159" y="3483553"/>
              <a:ext cx="1392060" cy="1292329"/>
            </a:xfrm>
            <a:prstGeom prst="roundRect">
              <a:avLst>
                <a:gd name="adj" fmla="val 8448"/>
              </a:avLst>
            </a:prstGeom>
            <a:solidFill>
              <a:srgbClr val="FF93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D755A77E-C5EB-10D3-870F-7DF49B1EF765}"/>
                </a:ext>
              </a:extLst>
            </p:cNvPr>
            <p:cNvSpPr/>
            <p:nvPr/>
          </p:nvSpPr>
          <p:spPr>
            <a:xfrm>
              <a:off x="1290418" y="3483553"/>
              <a:ext cx="1392060" cy="1292336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1137449-2420-FB75-DD89-E5397840A01D}"/>
                </a:ext>
              </a:extLst>
            </p:cNvPr>
            <p:cNvSpPr/>
            <p:nvPr/>
          </p:nvSpPr>
          <p:spPr>
            <a:xfrm>
              <a:off x="2453879" y="3080109"/>
              <a:ext cx="664369" cy="664369"/>
            </a:xfrm>
            <a:prstGeom prst="ellipse">
              <a:avLst/>
            </a:prstGeom>
            <a:solidFill>
              <a:srgbClr val="FF93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7A7F9EB-2300-AAF2-8DB5-D263BD37F0F7}"/>
              </a:ext>
            </a:extLst>
          </p:cNvPr>
          <p:cNvGrpSpPr/>
          <p:nvPr/>
        </p:nvGrpSpPr>
        <p:grpSpPr>
          <a:xfrm>
            <a:off x="9281701" y="2869834"/>
            <a:ext cx="1827830" cy="1695768"/>
            <a:chOff x="1290418" y="3080109"/>
            <a:chExt cx="1827830" cy="1695768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732D21EB-BCD1-78BE-1CE7-5BE4C8FBD3AB}"/>
                </a:ext>
              </a:extLst>
            </p:cNvPr>
            <p:cNvSpPr/>
            <p:nvPr/>
          </p:nvSpPr>
          <p:spPr>
            <a:xfrm>
              <a:off x="1501159" y="3483553"/>
              <a:ext cx="1392060" cy="1292321"/>
            </a:xfrm>
            <a:prstGeom prst="roundRect">
              <a:avLst>
                <a:gd name="adj" fmla="val 8448"/>
              </a:avLst>
            </a:prstGeom>
            <a:solidFill>
              <a:srgbClr val="FF93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DE12FE3E-E591-CD35-9203-66E75C4E71E6}"/>
                </a:ext>
              </a:extLst>
            </p:cNvPr>
            <p:cNvSpPr/>
            <p:nvPr/>
          </p:nvSpPr>
          <p:spPr>
            <a:xfrm>
              <a:off x="1290418" y="3483553"/>
              <a:ext cx="1392060" cy="1292324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1ACCEF0-A4E6-C2F0-3475-64D3B6306BBE}"/>
                </a:ext>
              </a:extLst>
            </p:cNvPr>
            <p:cNvSpPr/>
            <p:nvPr/>
          </p:nvSpPr>
          <p:spPr>
            <a:xfrm>
              <a:off x="2453879" y="3080109"/>
              <a:ext cx="664369" cy="664369"/>
            </a:xfrm>
            <a:prstGeom prst="ellipse">
              <a:avLst/>
            </a:prstGeom>
            <a:solidFill>
              <a:srgbClr val="FF93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7EC6608-CDBF-A143-3637-1BC2AD253D8F}"/>
              </a:ext>
            </a:extLst>
          </p:cNvPr>
          <p:cNvGrpSpPr/>
          <p:nvPr/>
        </p:nvGrpSpPr>
        <p:grpSpPr>
          <a:xfrm>
            <a:off x="1082470" y="2869834"/>
            <a:ext cx="1827830" cy="1695762"/>
            <a:chOff x="1290418" y="3080109"/>
            <a:chExt cx="1827830" cy="1695762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38FB88D7-AF49-8E0C-872B-610F092AF0B8}"/>
                </a:ext>
              </a:extLst>
            </p:cNvPr>
            <p:cNvSpPr/>
            <p:nvPr/>
          </p:nvSpPr>
          <p:spPr>
            <a:xfrm>
              <a:off x="1501159" y="3483553"/>
              <a:ext cx="1392060" cy="1292314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8EB4DB23-E43A-3ED1-294A-084CE59C6237}"/>
                </a:ext>
              </a:extLst>
            </p:cNvPr>
            <p:cNvSpPr/>
            <p:nvPr/>
          </p:nvSpPr>
          <p:spPr>
            <a:xfrm>
              <a:off x="1290418" y="3483553"/>
              <a:ext cx="1392060" cy="1292318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A39A2E0-7B1F-BD61-20F9-40723F7FF2F8}"/>
                </a:ext>
              </a:extLst>
            </p:cNvPr>
            <p:cNvSpPr/>
            <p:nvPr/>
          </p:nvSpPr>
          <p:spPr>
            <a:xfrm>
              <a:off x="2453879" y="3080109"/>
              <a:ext cx="664369" cy="6643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A029B9F-A387-FDE2-0EA7-817A5F76D3B8}"/>
              </a:ext>
            </a:extLst>
          </p:cNvPr>
          <p:cNvGrpSpPr/>
          <p:nvPr/>
        </p:nvGrpSpPr>
        <p:grpSpPr>
          <a:xfrm>
            <a:off x="3132278" y="2869834"/>
            <a:ext cx="1827830" cy="1695758"/>
            <a:chOff x="1290418" y="3080109"/>
            <a:chExt cx="1827830" cy="1695758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A1C6246B-46BD-E84C-4A50-0E7DBB885FFE}"/>
                </a:ext>
              </a:extLst>
            </p:cNvPr>
            <p:cNvSpPr/>
            <p:nvPr/>
          </p:nvSpPr>
          <p:spPr>
            <a:xfrm>
              <a:off x="1501159" y="3483553"/>
              <a:ext cx="1392060" cy="1292308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E0B24609-20C9-4A42-0276-67845CB1615A}"/>
                </a:ext>
              </a:extLst>
            </p:cNvPr>
            <p:cNvSpPr/>
            <p:nvPr/>
          </p:nvSpPr>
          <p:spPr>
            <a:xfrm>
              <a:off x="1290418" y="3483553"/>
              <a:ext cx="1392060" cy="1292314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D363876-F33A-E435-02D3-BC524F5231D5}"/>
                </a:ext>
              </a:extLst>
            </p:cNvPr>
            <p:cNvSpPr/>
            <p:nvPr/>
          </p:nvSpPr>
          <p:spPr>
            <a:xfrm>
              <a:off x="2453879" y="3080109"/>
              <a:ext cx="664369" cy="6643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BE67802-C1F5-BAC6-F757-500AB6462386}"/>
              </a:ext>
            </a:extLst>
          </p:cNvPr>
          <p:cNvGrpSpPr/>
          <p:nvPr/>
        </p:nvGrpSpPr>
        <p:grpSpPr>
          <a:xfrm>
            <a:off x="5182086" y="2869834"/>
            <a:ext cx="1827830" cy="1695750"/>
            <a:chOff x="1290418" y="3080109"/>
            <a:chExt cx="1827830" cy="1695750"/>
          </a:xfrm>
        </p:grpSpPr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FFE8D241-DF15-0660-CD36-78FAB5005B54}"/>
                </a:ext>
              </a:extLst>
            </p:cNvPr>
            <p:cNvSpPr/>
            <p:nvPr/>
          </p:nvSpPr>
          <p:spPr>
            <a:xfrm>
              <a:off x="1501159" y="3483553"/>
              <a:ext cx="1392060" cy="1292306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77F01332-0FC2-D273-40CC-43D786165590}"/>
                </a:ext>
              </a:extLst>
            </p:cNvPr>
            <p:cNvSpPr/>
            <p:nvPr/>
          </p:nvSpPr>
          <p:spPr>
            <a:xfrm>
              <a:off x="1290418" y="3483553"/>
              <a:ext cx="1392060" cy="1292306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E80B1C2-063E-DE93-5F2D-5443357FEFA2}"/>
                </a:ext>
              </a:extLst>
            </p:cNvPr>
            <p:cNvSpPr/>
            <p:nvPr/>
          </p:nvSpPr>
          <p:spPr>
            <a:xfrm>
              <a:off x="2453879" y="3080109"/>
              <a:ext cx="664369" cy="6643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</p:grpSp>
      <p:pic>
        <p:nvPicPr>
          <p:cNvPr id="35" name="Graphic 34" descr="Thumbs up sign with solid fill">
            <a:extLst>
              <a:ext uri="{FF2B5EF4-FFF2-40B4-BE49-F238E27FC236}">
                <a16:creationId xmlns:a16="http://schemas.microsoft.com/office/drawing/2014/main" id="{D051BDCE-30E2-7F61-6ED9-0F2E2DF710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3158" y="2944728"/>
            <a:ext cx="447006" cy="447006"/>
          </a:xfrm>
          <a:prstGeom prst="rect">
            <a:avLst/>
          </a:prstGeom>
        </p:spPr>
      </p:pic>
      <p:pic>
        <p:nvPicPr>
          <p:cNvPr id="37" name="Graphic 36" descr="Warning with solid fill">
            <a:extLst>
              <a:ext uri="{FF2B5EF4-FFF2-40B4-BE49-F238E27FC236}">
                <a16:creationId xmlns:a16="http://schemas.microsoft.com/office/drawing/2014/main" id="{78843155-BEF1-5F8D-E6F7-A09C602A44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59035" y="2919090"/>
            <a:ext cx="447006" cy="447006"/>
          </a:xfrm>
          <a:prstGeom prst="rect">
            <a:avLst/>
          </a:prstGeom>
        </p:spPr>
      </p:pic>
      <p:pic>
        <p:nvPicPr>
          <p:cNvPr id="38" name="Graphic 37" descr="Warning with solid fill">
            <a:extLst>
              <a:ext uri="{FF2B5EF4-FFF2-40B4-BE49-F238E27FC236}">
                <a16:creationId xmlns:a16="http://schemas.microsoft.com/office/drawing/2014/main" id="{91491131-F8FE-0DEF-14ED-9D37A71C76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05194" y="2919090"/>
            <a:ext cx="447006" cy="447006"/>
          </a:xfrm>
          <a:prstGeom prst="rect">
            <a:avLst/>
          </a:prstGeom>
        </p:spPr>
      </p:pic>
      <p:pic>
        <p:nvPicPr>
          <p:cNvPr id="39" name="Graphic 38" descr="Thumbs up sign with solid fill">
            <a:extLst>
              <a:ext uri="{FF2B5EF4-FFF2-40B4-BE49-F238E27FC236}">
                <a16:creationId xmlns:a16="http://schemas.microsoft.com/office/drawing/2014/main" id="{FEBA341C-DD07-A11F-F7A4-9766C9AFD7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93060" y="2944728"/>
            <a:ext cx="447006" cy="447006"/>
          </a:xfrm>
          <a:prstGeom prst="rect">
            <a:avLst/>
          </a:prstGeom>
        </p:spPr>
      </p:pic>
      <p:pic>
        <p:nvPicPr>
          <p:cNvPr id="40" name="Graphic 39" descr="Thumbs up sign with solid fill">
            <a:extLst>
              <a:ext uri="{FF2B5EF4-FFF2-40B4-BE49-F238E27FC236}">
                <a16:creationId xmlns:a16="http://schemas.microsoft.com/office/drawing/2014/main" id="{25F30B97-3655-A276-56FE-B83E8E94F0A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62773" y="2944728"/>
            <a:ext cx="447006" cy="447006"/>
          </a:xfrm>
          <a:prstGeom prst="rect">
            <a:avLst/>
          </a:prstGeom>
        </p:spPr>
      </p:pic>
      <p:sp>
        <p:nvSpPr>
          <p:cNvPr id="41" name="Text 4">
            <a:extLst>
              <a:ext uri="{FF2B5EF4-FFF2-40B4-BE49-F238E27FC236}">
                <a16:creationId xmlns:a16="http://schemas.microsoft.com/office/drawing/2014/main" id="{85C7BE64-B751-B76A-76E2-3CDD4EC5145A}"/>
              </a:ext>
            </a:extLst>
          </p:cNvPr>
          <p:cNvSpPr/>
          <p:nvPr/>
        </p:nvSpPr>
        <p:spPr>
          <a:xfrm>
            <a:off x="1204725" y="3777312"/>
            <a:ext cx="11136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rtl="1"/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عودة</a:t>
            </a:r>
            <a:endParaRPr lang="en-US" sz="2000" dirty="0"/>
          </a:p>
        </p:txBody>
      </p:sp>
      <p:sp>
        <p:nvSpPr>
          <p:cNvPr id="45" name="Text 7">
            <a:extLst>
              <a:ext uri="{FF2B5EF4-FFF2-40B4-BE49-F238E27FC236}">
                <a16:creationId xmlns:a16="http://schemas.microsoft.com/office/drawing/2014/main" id="{E8CBB910-C8DC-BC1C-0DFD-9AE8DF795AC0}"/>
              </a:ext>
            </a:extLst>
          </p:cNvPr>
          <p:cNvSpPr/>
          <p:nvPr/>
        </p:nvSpPr>
        <p:spPr>
          <a:xfrm>
            <a:off x="3271485" y="3777312"/>
            <a:ext cx="11136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rtl="1"/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شراء</a:t>
            </a:r>
            <a:endParaRPr lang="en-US" sz="2000" dirty="0"/>
          </a:p>
        </p:txBody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C8A64623-15C9-39D4-8CEB-4CCC97AF5E47}"/>
              </a:ext>
            </a:extLst>
          </p:cNvPr>
          <p:cNvSpPr/>
          <p:nvPr/>
        </p:nvSpPr>
        <p:spPr>
          <a:xfrm>
            <a:off x="5321293" y="3777312"/>
            <a:ext cx="11136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20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ثقة</a:t>
            </a:r>
            <a:endParaRPr lang="en-US" sz="2000" dirty="0"/>
          </a:p>
        </p:txBody>
      </p:sp>
      <p:sp>
        <p:nvSpPr>
          <p:cNvPr id="47" name="Text 13">
            <a:extLst>
              <a:ext uri="{FF2B5EF4-FFF2-40B4-BE49-F238E27FC236}">
                <a16:creationId xmlns:a16="http://schemas.microsoft.com/office/drawing/2014/main" id="{5034C956-78F7-FDC7-DB27-625FA1A23C41}"/>
              </a:ext>
            </a:extLst>
          </p:cNvPr>
          <p:cNvSpPr/>
          <p:nvPr/>
        </p:nvSpPr>
        <p:spPr>
          <a:xfrm>
            <a:off x="7371101" y="3777312"/>
            <a:ext cx="11136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rtl="1"/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اهتمام</a:t>
            </a:r>
            <a:endParaRPr lang="en-US" sz="2000" dirty="0"/>
          </a:p>
        </p:txBody>
      </p:sp>
      <p:sp>
        <p:nvSpPr>
          <p:cNvPr id="48" name="Text 16">
            <a:extLst>
              <a:ext uri="{FF2B5EF4-FFF2-40B4-BE49-F238E27FC236}">
                <a16:creationId xmlns:a16="http://schemas.microsoft.com/office/drawing/2014/main" id="{7BF771C2-A456-6C31-298E-031130E21E60}"/>
              </a:ext>
            </a:extLst>
          </p:cNvPr>
          <p:cNvSpPr/>
          <p:nvPr/>
        </p:nvSpPr>
        <p:spPr>
          <a:xfrm>
            <a:off x="9420908" y="3777312"/>
            <a:ext cx="11136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rtl="1"/>
            <a:r>
              <a:rPr lang="en-US" sz="2000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وعي</a:t>
            </a:r>
            <a:endParaRPr lang="en-US" sz="2000" dirty="0"/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9AAEA0AD-21FB-5519-0DD0-63F4A59259A5}"/>
              </a:ext>
            </a:extLst>
          </p:cNvPr>
          <p:cNvCxnSpPr>
            <a:cxnSpLocks/>
          </p:cNvCxnSpPr>
          <p:nvPr/>
        </p:nvCxnSpPr>
        <p:spPr>
          <a:xfrm flipH="1">
            <a:off x="2824387" y="3913413"/>
            <a:ext cx="36000" cy="0"/>
          </a:xfrm>
          <a:prstGeom prst="straightConnector1">
            <a:avLst/>
          </a:prstGeom>
          <a:ln w="38100" cap="rnd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F3B284AC-E0FA-BE54-E230-FED530441796}"/>
              </a:ext>
            </a:extLst>
          </p:cNvPr>
          <p:cNvCxnSpPr>
            <a:cxnSpLocks/>
          </p:cNvCxnSpPr>
          <p:nvPr/>
        </p:nvCxnSpPr>
        <p:spPr>
          <a:xfrm flipH="1">
            <a:off x="4874195" y="3913413"/>
            <a:ext cx="36000" cy="0"/>
          </a:xfrm>
          <a:prstGeom prst="straightConnector1">
            <a:avLst/>
          </a:prstGeom>
          <a:ln w="38100" cap="rnd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2AF8A3C-3243-E63F-88ED-9E4ABB6D98CA}"/>
              </a:ext>
            </a:extLst>
          </p:cNvPr>
          <p:cNvCxnSpPr>
            <a:cxnSpLocks/>
          </p:cNvCxnSpPr>
          <p:nvPr/>
        </p:nvCxnSpPr>
        <p:spPr>
          <a:xfrm flipH="1">
            <a:off x="6924003" y="3913413"/>
            <a:ext cx="36000" cy="0"/>
          </a:xfrm>
          <a:prstGeom prst="straightConnector1">
            <a:avLst/>
          </a:prstGeom>
          <a:ln w="38100" cap="rnd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A3EDB1A9-D6F6-BEAE-F79A-FC40F70C7D75}"/>
              </a:ext>
            </a:extLst>
          </p:cNvPr>
          <p:cNvCxnSpPr>
            <a:cxnSpLocks/>
          </p:cNvCxnSpPr>
          <p:nvPr/>
        </p:nvCxnSpPr>
        <p:spPr>
          <a:xfrm flipH="1">
            <a:off x="8973811" y="3913413"/>
            <a:ext cx="36000" cy="0"/>
          </a:xfrm>
          <a:prstGeom prst="straightConnector1">
            <a:avLst/>
          </a:prstGeom>
          <a:ln w="38100" cap="rnd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0011A77-7221-90CD-C079-7D4282A93623}"/>
              </a:ext>
            </a:extLst>
          </p:cNvPr>
          <p:cNvGrpSpPr/>
          <p:nvPr/>
        </p:nvGrpSpPr>
        <p:grpSpPr>
          <a:xfrm>
            <a:off x="7231894" y="4817823"/>
            <a:ext cx="375082" cy="375082"/>
            <a:chOff x="4517718" y="4704994"/>
            <a:chExt cx="498494" cy="498494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B201614D-C94B-4DFD-CF07-D9802BB60C56}"/>
                </a:ext>
              </a:extLst>
            </p:cNvPr>
            <p:cNvSpPr/>
            <p:nvPr/>
          </p:nvSpPr>
          <p:spPr>
            <a:xfrm>
              <a:off x="4517718" y="4704994"/>
              <a:ext cx="498494" cy="498494"/>
            </a:xfrm>
            <a:prstGeom prst="ellipse">
              <a:avLst/>
            </a:prstGeom>
            <a:solidFill>
              <a:srgbClr val="FF93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  <p:pic>
          <p:nvPicPr>
            <p:cNvPr id="72" name="Graphic 71" descr="Warning with solid fill">
              <a:extLst>
                <a:ext uri="{FF2B5EF4-FFF2-40B4-BE49-F238E27FC236}">
                  <a16:creationId xmlns:a16="http://schemas.microsoft.com/office/drawing/2014/main" id="{FC81478F-9942-F07E-93D5-0C1AC86D583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599265" y="4746785"/>
              <a:ext cx="335401" cy="335401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D0C0C013-D220-C7AD-65F8-024AECADE52F}"/>
              </a:ext>
            </a:extLst>
          </p:cNvPr>
          <p:cNvGrpSpPr/>
          <p:nvPr/>
        </p:nvGrpSpPr>
        <p:grpSpPr>
          <a:xfrm>
            <a:off x="5474107" y="4828406"/>
            <a:ext cx="375082" cy="375082"/>
            <a:chOff x="6614474" y="4704994"/>
            <a:chExt cx="498494" cy="498494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A51888E6-D37A-282D-1B74-60122B7DBC10}"/>
                </a:ext>
              </a:extLst>
            </p:cNvPr>
            <p:cNvSpPr/>
            <p:nvPr/>
          </p:nvSpPr>
          <p:spPr>
            <a:xfrm>
              <a:off x="6614474" y="4704994"/>
              <a:ext cx="498494" cy="49849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  <p:pic>
          <p:nvPicPr>
            <p:cNvPr id="74" name="Graphic 73" descr="Thumbs up sign with solid fill">
              <a:extLst>
                <a:ext uri="{FF2B5EF4-FFF2-40B4-BE49-F238E27FC236}">
                  <a16:creationId xmlns:a16="http://schemas.microsoft.com/office/drawing/2014/main" id="{C79F1887-86D5-61F6-00FA-A82677051A9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696021" y="4766663"/>
              <a:ext cx="335401" cy="335401"/>
            </a:xfrm>
            <a:prstGeom prst="rect">
              <a:avLst/>
            </a:prstGeom>
          </p:spPr>
        </p:pic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EDDDBE8B-FC3B-6601-543C-93FBCA34EC0B}"/>
              </a:ext>
            </a:extLst>
          </p:cNvPr>
          <p:cNvSpPr txBox="1"/>
          <p:nvPr/>
        </p:nvSpPr>
        <p:spPr>
          <a:xfrm>
            <a:off x="6036729" y="4820698"/>
            <a:ext cx="1195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المشكلة هنا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AA49538C-DBDE-B538-5129-6BEEB3C35D3C}"/>
              </a:ext>
            </a:extLst>
          </p:cNvPr>
          <p:cNvSpPr txBox="1"/>
          <p:nvPr/>
        </p:nvSpPr>
        <p:spPr>
          <a:xfrm>
            <a:off x="3985843" y="4820698"/>
            <a:ext cx="1480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يعمل بشكل ممتاز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5540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38F9D2-0B1E-30C0-BCC3-FAE3D9107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22A723A9-B05E-0950-ADBB-F4856039C27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8000"/>
          </a:blip>
          <a:srcRect t="-11" b="1563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94AA5C-415C-8F92-CC96-2F74B17D6012}"/>
              </a:ext>
            </a:extLst>
          </p:cNvPr>
          <p:cNvSpPr txBox="1"/>
          <p:nvPr/>
        </p:nvSpPr>
        <p:spPr>
          <a:xfrm>
            <a:off x="317035" y="6474466"/>
            <a:ext cx="2880000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spc="150" dirty="0">
                <a:solidFill>
                  <a:schemeClr val="bg1">
                    <a:lumMod val="95000"/>
                  </a:schemeClr>
                </a:solidFill>
              </a:rPr>
              <a:t>CASE STUDY  |  CONTENT STRATEGY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26A626-C42F-3E45-CFFF-92AEAB393F41}"/>
              </a:ext>
            </a:extLst>
          </p:cNvPr>
          <p:cNvSpPr txBox="1"/>
          <p:nvPr/>
        </p:nvSpPr>
        <p:spPr>
          <a:xfrm>
            <a:off x="4088296" y="1178142"/>
            <a:ext cx="40154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خطة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نمو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من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4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محاور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،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وليست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مجرد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أفكار</a:t>
            </a:r>
            <a:r>
              <a:rPr lang="en-US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محتوى</a:t>
            </a:r>
            <a:endParaRPr lang="en-US" sz="3000" b="1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F320EE-3801-2861-A76D-B2609A210D3B}"/>
              </a:ext>
            </a:extLst>
          </p:cNvPr>
          <p:cNvSpPr txBox="1"/>
          <p:nvPr/>
        </p:nvSpPr>
        <p:spPr>
          <a:xfrm>
            <a:off x="3573517" y="328157"/>
            <a:ext cx="5044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457200" rtl="1" eaLnBrk="1" latinLnBrk="0" hangingPunct="1"/>
            <a:r>
              <a:rPr lang="ar-SA" sz="6000" b="1" dirty="0">
                <a:solidFill>
                  <a:schemeClr val="bg1"/>
                </a:solidFill>
              </a:rPr>
              <a:t>الحلول</a:t>
            </a:r>
            <a:endParaRPr lang="en-SA" sz="60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AEDE54-29E0-D583-2F49-AD451782334E}"/>
              </a:ext>
            </a:extLst>
          </p:cNvPr>
          <p:cNvSpPr txBox="1"/>
          <p:nvPr/>
        </p:nvSpPr>
        <p:spPr>
          <a:xfrm>
            <a:off x="2869406" y="2240055"/>
            <a:ext cx="645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كل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محور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يعالج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عائقًا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محددًا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في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رحلة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العميل</a:t>
            </a: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الجديدة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12C1FC-A058-92A2-8A22-48AA05C7452F}"/>
              </a:ext>
            </a:extLst>
          </p:cNvPr>
          <p:cNvGrpSpPr/>
          <p:nvPr/>
        </p:nvGrpSpPr>
        <p:grpSpPr>
          <a:xfrm>
            <a:off x="1646123" y="2925977"/>
            <a:ext cx="1980000" cy="2957988"/>
            <a:chOff x="1290794" y="3197636"/>
            <a:chExt cx="1511224" cy="15782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76E30253-7CF3-5379-32B1-3D42CF090B1D}"/>
                </a:ext>
              </a:extLst>
            </p:cNvPr>
            <p:cNvSpPr/>
            <p:nvPr/>
          </p:nvSpPr>
          <p:spPr>
            <a:xfrm>
              <a:off x="1290794" y="3197636"/>
              <a:ext cx="1511224" cy="1292314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2BB416F9-9075-245F-6B43-4F99BF837F7D}"/>
                </a:ext>
              </a:extLst>
            </p:cNvPr>
            <p:cNvSpPr/>
            <p:nvPr/>
          </p:nvSpPr>
          <p:spPr>
            <a:xfrm>
              <a:off x="1290794" y="3483553"/>
              <a:ext cx="1511224" cy="1292318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CE2754E-A20D-0297-63B1-062F1EF6EA86}"/>
              </a:ext>
            </a:extLst>
          </p:cNvPr>
          <p:cNvGrpSpPr/>
          <p:nvPr/>
        </p:nvGrpSpPr>
        <p:grpSpPr>
          <a:xfrm>
            <a:off x="3952708" y="2925977"/>
            <a:ext cx="1980000" cy="2957988"/>
            <a:chOff x="1290794" y="3197636"/>
            <a:chExt cx="1511224" cy="1578235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2E11216D-C290-F88D-F4D6-43B0A90A4F56}"/>
                </a:ext>
              </a:extLst>
            </p:cNvPr>
            <p:cNvSpPr/>
            <p:nvPr/>
          </p:nvSpPr>
          <p:spPr>
            <a:xfrm>
              <a:off x="1290794" y="3197636"/>
              <a:ext cx="1511224" cy="1292314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30815564-A69E-815B-6357-3704E975AD1A}"/>
                </a:ext>
              </a:extLst>
            </p:cNvPr>
            <p:cNvSpPr/>
            <p:nvPr/>
          </p:nvSpPr>
          <p:spPr>
            <a:xfrm>
              <a:off x="1290794" y="3483553"/>
              <a:ext cx="1511224" cy="1292318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94AE92A-01B3-1B88-9C34-2357BB7E20D5}"/>
              </a:ext>
            </a:extLst>
          </p:cNvPr>
          <p:cNvGrpSpPr/>
          <p:nvPr/>
        </p:nvGrpSpPr>
        <p:grpSpPr>
          <a:xfrm>
            <a:off x="6259293" y="2925977"/>
            <a:ext cx="1980000" cy="2957988"/>
            <a:chOff x="1290794" y="3197636"/>
            <a:chExt cx="1511224" cy="1578235"/>
          </a:xfrm>
        </p:grpSpPr>
        <p:sp>
          <p:nvSpPr>
            <p:cNvPr id="36" name="Rounded Rectangle 35">
              <a:extLst>
                <a:ext uri="{FF2B5EF4-FFF2-40B4-BE49-F238E27FC236}">
                  <a16:creationId xmlns:a16="http://schemas.microsoft.com/office/drawing/2014/main" id="{098F0BBE-4E48-D5D4-AD62-0C08E673D35E}"/>
                </a:ext>
              </a:extLst>
            </p:cNvPr>
            <p:cNvSpPr/>
            <p:nvPr/>
          </p:nvSpPr>
          <p:spPr>
            <a:xfrm>
              <a:off x="1290794" y="3197636"/>
              <a:ext cx="1511224" cy="1292314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  <p:sp>
          <p:nvSpPr>
            <p:cNvPr id="42" name="Rounded Rectangle 41">
              <a:extLst>
                <a:ext uri="{FF2B5EF4-FFF2-40B4-BE49-F238E27FC236}">
                  <a16:creationId xmlns:a16="http://schemas.microsoft.com/office/drawing/2014/main" id="{F6A0FEEB-293B-A947-8461-7EAFFEAB3EA5}"/>
                </a:ext>
              </a:extLst>
            </p:cNvPr>
            <p:cNvSpPr/>
            <p:nvPr/>
          </p:nvSpPr>
          <p:spPr>
            <a:xfrm>
              <a:off x="1290794" y="3483553"/>
              <a:ext cx="1511224" cy="1292318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0" eaLnBrk="1" latinLnBrk="0" hangingPunct="1"/>
              <a:endParaRPr lang="en-SA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663C196-8E78-98FE-CB73-A6DA57E0A0C1}"/>
              </a:ext>
            </a:extLst>
          </p:cNvPr>
          <p:cNvGrpSpPr/>
          <p:nvPr/>
        </p:nvGrpSpPr>
        <p:grpSpPr>
          <a:xfrm>
            <a:off x="8565877" y="2925977"/>
            <a:ext cx="1980000" cy="2957988"/>
            <a:chOff x="1290794" y="3197636"/>
            <a:chExt cx="1511224" cy="1578235"/>
          </a:xfrm>
        </p:grpSpPr>
        <p:sp>
          <p:nvSpPr>
            <p:cNvPr id="44" name="Rounded Rectangle 43">
              <a:extLst>
                <a:ext uri="{FF2B5EF4-FFF2-40B4-BE49-F238E27FC236}">
                  <a16:creationId xmlns:a16="http://schemas.microsoft.com/office/drawing/2014/main" id="{D0E5EB19-A126-0E01-FC8A-11DB30A24C24}"/>
                </a:ext>
              </a:extLst>
            </p:cNvPr>
            <p:cNvSpPr/>
            <p:nvPr/>
          </p:nvSpPr>
          <p:spPr>
            <a:xfrm>
              <a:off x="1290794" y="3197636"/>
              <a:ext cx="1511224" cy="1292314"/>
            </a:xfrm>
            <a:prstGeom prst="roundRect">
              <a:avLst>
                <a:gd name="adj" fmla="val 8448"/>
              </a:avLst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BB1834C7-2EEE-C3DC-CFED-83A8FB03EE7B}"/>
                </a:ext>
              </a:extLst>
            </p:cNvPr>
            <p:cNvSpPr/>
            <p:nvPr/>
          </p:nvSpPr>
          <p:spPr>
            <a:xfrm>
              <a:off x="1290794" y="3483553"/>
              <a:ext cx="1511224" cy="1292318"/>
            </a:xfrm>
            <a:prstGeom prst="roundRect">
              <a:avLst>
                <a:gd name="adj" fmla="val 8448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SA"/>
            </a:p>
          </p:txBody>
        </p:sp>
      </p:grpSp>
      <p:sp>
        <p:nvSpPr>
          <p:cNvPr id="54" name="Text 5">
            <a:extLst>
              <a:ext uri="{FF2B5EF4-FFF2-40B4-BE49-F238E27FC236}">
                <a16:creationId xmlns:a16="http://schemas.microsoft.com/office/drawing/2014/main" id="{3ABA7E61-4FB5-B353-08B6-D6879386AE75}"/>
              </a:ext>
            </a:extLst>
          </p:cNvPr>
          <p:cNvSpPr/>
          <p:nvPr/>
        </p:nvSpPr>
        <p:spPr>
          <a:xfrm>
            <a:off x="8886332" y="3464737"/>
            <a:ext cx="133909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00B0F0"/>
                </a:solidFill>
                <a:latin typeface="+mj-lt"/>
                <a:ea typeface="Arial" pitchFamily="34" charset="-122"/>
                <a:cs typeface="Arial" pitchFamily="34" charset="-120"/>
              </a:rPr>
              <a:t>POSITIONING</a:t>
            </a:r>
            <a:endParaRPr lang="en-US" sz="1100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55" name="Text 9">
            <a:extLst>
              <a:ext uri="{FF2B5EF4-FFF2-40B4-BE49-F238E27FC236}">
                <a16:creationId xmlns:a16="http://schemas.microsoft.com/office/drawing/2014/main" id="{86DAF337-23BE-C56A-4E52-C6C24E769092}"/>
              </a:ext>
            </a:extLst>
          </p:cNvPr>
          <p:cNvSpPr/>
          <p:nvPr/>
        </p:nvSpPr>
        <p:spPr>
          <a:xfrm>
            <a:off x="6579748" y="3464737"/>
            <a:ext cx="133909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00B0F0"/>
                </a:solidFill>
                <a:latin typeface="+mj-lt"/>
                <a:ea typeface="Arial" pitchFamily="34" charset="-122"/>
                <a:cs typeface="Arial" pitchFamily="34" charset="-120"/>
              </a:rPr>
              <a:t>REBRANDING</a:t>
            </a:r>
            <a:endParaRPr lang="en-US" sz="1100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56" name="Text 13">
            <a:extLst>
              <a:ext uri="{FF2B5EF4-FFF2-40B4-BE49-F238E27FC236}">
                <a16:creationId xmlns:a16="http://schemas.microsoft.com/office/drawing/2014/main" id="{355DF6C6-7A7E-DD2E-C285-AD8584D29800}"/>
              </a:ext>
            </a:extLst>
          </p:cNvPr>
          <p:cNvSpPr/>
          <p:nvPr/>
        </p:nvSpPr>
        <p:spPr>
          <a:xfrm>
            <a:off x="4273163" y="3464737"/>
            <a:ext cx="133909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00B0F0"/>
                </a:solidFill>
                <a:latin typeface="+mj-lt"/>
                <a:ea typeface="Arial" pitchFamily="34" charset="-122"/>
                <a:cs typeface="Arial" pitchFamily="34" charset="-120"/>
              </a:rPr>
              <a:t>HVC </a:t>
            </a:r>
            <a:r>
              <a:rPr lang="en-US" sz="900" dirty="0">
                <a:solidFill>
                  <a:srgbClr val="00B0F0"/>
                </a:solidFill>
                <a:latin typeface="+mj-lt"/>
                <a:ea typeface="Arial" pitchFamily="34" charset="-122"/>
                <a:cs typeface="Arial" pitchFamily="34" charset="-120"/>
              </a:rPr>
              <a:t>(High Value Content)</a:t>
            </a:r>
            <a:endParaRPr lang="en-US" sz="1100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57" name="Text 17">
            <a:extLst>
              <a:ext uri="{FF2B5EF4-FFF2-40B4-BE49-F238E27FC236}">
                <a16:creationId xmlns:a16="http://schemas.microsoft.com/office/drawing/2014/main" id="{D1E19945-6EF2-C517-2C4A-7A91842CD2C9}"/>
              </a:ext>
            </a:extLst>
          </p:cNvPr>
          <p:cNvSpPr/>
          <p:nvPr/>
        </p:nvSpPr>
        <p:spPr>
          <a:xfrm>
            <a:off x="1966578" y="3464737"/>
            <a:ext cx="133909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00B0F0"/>
                </a:solidFill>
                <a:latin typeface="+mj-lt"/>
                <a:ea typeface="Arial" pitchFamily="34" charset="-122"/>
                <a:cs typeface="Arial" pitchFamily="34" charset="-120"/>
              </a:rPr>
              <a:t>CONSISTENCY</a:t>
            </a:r>
            <a:endParaRPr lang="en-US" sz="1100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10005F-3FDC-750D-CDC4-C2DEC06AE10A}"/>
              </a:ext>
            </a:extLst>
          </p:cNvPr>
          <p:cNvSpPr txBox="1"/>
          <p:nvPr/>
        </p:nvSpPr>
        <p:spPr>
          <a:xfrm>
            <a:off x="8722050" y="3016938"/>
            <a:ext cx="16676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التموضع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F146E42-5422-D3A9-36AF-EEEDDC218AA0}"/>
              </a:ext>
            </a:extLst>
          </p:cNvPr>
          <p:cNvSpPr txBox="1"/>
          <p:nvPr/>
        </p:nvSpPr>
        <p:spPr>
          <a:xfrm>
            <a:off x="6415466" y="3016938"/>
            <a:ext cx="16676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تطوير الهوية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C73CCBA-F4EC-6BD2-C80D-26CC15B0885A}"/>
              </a:ext>
            </a:extLst>
          </p:cNvPr>
          <p:cNvSpPr txBox="1"/>
          <p:nvPr/>
        </p:nvSpPr>
        <p:spPr>
          <a:xfrm>
            <a:off x="4108881" y="3016938"/>
            <a:ext cx="16676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محتوى عالي القيمة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E7F2F78-5365-490C-782F-5689E8F2B7D3}"/>
              </a:ext>
            </a:extLst>
          </p:cNvPr>
          <p:cNvSpPr txBox="1"/>
          <p:nvPr/>
        </p:nvSpPr>
        <p:spPr>
          <a:xfrm>
            <a:off x="1802296" y="3016938"/>
            <a:ext cx="16676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SA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الاستمرارية</a:t>
            </a:r>
            <a:endParaRPr lang="en-US" b="1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223277A6-5D62-76AC-D609-455C191E764C}"/>
              </a:ext>
            </a:extLst>
          </p:cNvPr>
          <p:cNvSpPr/>
          <p:nvPr/>
        </p:nvSpPr>
        <p:spPr>
          <a:xfrm>
            <a:off x="8722050" y="3848348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صياغة مكانة فريدة توضح قيمة المنتج</a:t>
            </a:r>
            <a:r>
              <a:rPr lang="ar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بين المنافسين</a:t>
            </a:r>
            <a:endParaRPr lang="en-SA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92083CAC-3942-6548-4815-CE644F1332A6}"/>
              </a:ext>
            </a:extLst>
          </p:cNvPr>
          <p:cNvSpPr/>
          <p:nvPr/>
        </p:nvSpPr>
        <p:spPr>
          <a:xfrm>
            <a:off x="8722050" y="4471253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تحويل المنشورات لمسار إقناع بيعي واضح</a:t>
            </a:r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4860F65B-014F-6467-3AAE-CB3B1B4B8880}"/>
              </a:ext>
            </a:extLst>
          </p:cNvPr>
          <p:cNvSpPr/>
          <p:nvPr/>
        </p:nvSpPr>
        <p:spPr>
          <a:xfrm>
            <a:off x="8722050" y="5094157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ربط الرسائل بالأهداف التجارية مباشرة</a:t>
            </a:r>
          </a:p>
        </p:txBody>
      </p:sp>
      <p:sp>
        <p:nvSpPr>
          <p:cNvPr id="71" name="Rounded Rectangle 70">
            <a:extLst>
              <a:ext uri="{FF2B5EF4-FFF2-40B4-BE49-F238E27FC236}">
                <a16:creationId xmlns:a16="http://schemas.microsoft.com/office/drawing/2014/main" id="{7E18B158-D175-89C2-67CC-AA0B2D738B41}"/>
              </a:ext>
            </a:extLst>
          </p:cNvPr>
          <p:cNvSpPr/>
          <p:nvPr/>
        </p:nvSpPr>
        <p:spPr>
          <a:xfrm>
            <a:off x="6415466" y="3848348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تجديد الهوية البصرية لتعكس جودة المنتج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DB46FA09-AF66-520F-C4DE-9B6C54EA6912}"/>
              </a:ext>
            </a:extLst>
          </p:cNvPr>
          <p:cNvSpPr/>
          <p:nvPr/>
        </p:nvSpPr>
        <p:spPr>
          <a:xfrm>
            <a:off x="6415466" y="4471253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جلسات تصوير احترافية تبرز تفاصيل المنتجات</a:t>
            </a:r>
          </a:p>
        </p:txBody>
      </p:sp>
      <p:sp>
        <p:nvSpPr>
          <p:cNvPr id="73" name="Rounded Rectangle 72">
            <a:extLst>
              <a:ext uri="{FF2B5EF4-FFF2-40B4-BE49-F238E27FC236}">
                <a16:creationId xmlns:a16="http://schemas.microsoft.com/office/drawing/2014/main" id="{BCE25351-2001-A59B-071D-41B660301FB1}"/>
              </a:ext>
            </a:extLst>
          </p:cNvPr>
          <p:cNvSpPr/>
          <p:nvPr/>
        </p:nvSpPr>
        <p:spPr>
          <a:xfrm>
            <a:off x="6415466" y="5094157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تبسيط نصوص الموقع لتسهيل تجربة الشرا</a:t>
            </a:r>
            <a:r>
              <a:rPr lang="ar-SA" sz="11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ء</a:t>
            </a:r>
            <a:endParaRPr lang="en-SA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41DAC600-35A1-15CF-1630-6E8695A1DD7A}"/>
              </a:ext>
            </a:extLst>
          </p:cNvPr>
          <p:cNvSpPr/>
          <p:nvPr/>
        </p:nvSpPr>
        <p:spPr>
          <a:xfrm>
            <a:off x="4108881" y="3848348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تقديم محتوى يحل مشكلات الجمهور ويخلق الطلب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89F8CE06-184D-5B1F-51ED-A51760D498C3}"/>
              </a:ext>
            </a:extLst>
          </p:cNvPr>
          <p:cNvSpPr/>
          <p:nvPr/>
        </p:nvSpPr>
        <p:spPr>
          <a:xfrm>
            <a:off x="4108881" y="4471253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توظيف آراء العملاء القدامى لإثبات الجودة سريع</a:t>
            </a:r>
            <a:r>
              <a:rPr lang="ar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ً</a:t>
            </a:r>
            <a:r>
              <a:rPr lang="ar-SA" sz="11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ا</a:t>
            </a:r>
            <a:endParaRPr lang="en-SA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702B372C-B2DA-2E29-DF1F-AFF75EE0659E}"/>
              </a:ext>
            </a:extLst>
          </p:cNvPr>
          <p:cNvSpPr/>
          <p:nvPr/>
        </p:nvSpPr>
        <p:spPr>
          <a:xfrm>
            <a:off x="4108881" y="5094157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التركيز على أفكار ترفع الوصول لجمهور جدي</a:t>
            </a:r>
            <a:r>
              <a:rPr lang="ar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د</a:t>
            </a:r>
            <a:endParaRPr lang="en-SA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3AF0B73C-1477-816B-1605-6B7032612DF9}"/>
              </a:ext>
            </a:extLst>
          </p:cNvPr>
          <p:cNvSpPr/>
          <p:nvPr/>
        </p:nvSpPr>
        <p:spPr>
          <a:xfrm>
            <a:off x="1802296" y="3848348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اعتماد جدول نشر منتظم يضمن استمرار الظهور</a:t>
            </a:r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AD481BF2-53BD-5638-F60C-6186DE886540}"/>
              </a:ext>
            </a:extLst>
          </p:cNvPr>
          <p:cNvSpPr/>
          <p:nvPr/>
        </p:nvSpPr>
        <p:spPr>
          <a:xfrm>
            <a:off x="1802296" y="4471253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توحيد نبرة الصوت والمظهر عبر كل المنصات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0E40CCFF-9858-4CB8-9EB2-CC4FB1575B15}"/>
              </a:ext>
            </a:extLst>
          </p:cNvPr>
          <p:cNvSpPr/>
          <p:nvPr/>
        </p:nvSpPr>
        <p:spPr>
          <a:xfrm>
            <a:off x="1802296" y="5094157"/>
            <a:ext cx="1667654" cy="540000"/>
          </a:xfrm>
          <a:prstGeom prst="roundRect">
            <a:avLst>
              <a:gd name="adj" fmla="val 13181"/>
            </a:avLst>
          </a:prstGeom>
          <a:solidFill>
            <a:srgbClr val="00B0F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بناء مجتمع تفاعلي يرفع معدل تكرار الشراء</a:t>
            </a:r>
          </a:p>
        </p:txBody>
      </p:sp>
    </p:spTree>
    <p:extLst>
      <p:ext uri="{BB962C8B-B14F-4D97-AF65-F5344CB8AC3E}">
        <p14:creationId xmlns:p14="http://schemas.microsoft.com/office/powerpoint/2010/main" val="156093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CB5AA9-AF15-D915-5CF6-942D4DC46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76B20B65-0847-F452-2E39-5E2230CF9E6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8000"/>
          </a:blip>
          <a:srcRect t="-11" b="1563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D79083-0194-FD08-8C38-7C4F3FB6DE95}"/>
              </a:ext>
            </a:extLst>
          </p:cNvPr>
          <p:cNvSpPr txBox="1"/>
          <p:nvPr/>
        </p:nvSpPr>
        <p:spPr>
          <a:xfrm>
            <a:off x="317035" y="6474466"/>
            <a:ext cx="2880000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spc="150" dirty="0">
                <a:solidFill>
                  <a:schemeClr val="bg1">
                    <a:lumMod val="95000"/>
                  </a:schemeClr>
                </a:solidFill>
              </a:rPr>
              <a:t>CASE STUDY  |  CONTENT STRATEGY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E3A908-1B6A-6A9D-90EE-4C01F4F0513E}"/>
              </a:ext>
            </a:extLst>
          </p:cNvPr>
          <p:cNvSpPr txBox="1"/>
          <p:nvPr/>
        </p:nvSpPr>
        <p:spPr>
          <a:xfrm>
            <a:off x="4088296" y="1232920"/>
            <a:ext cx="401540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30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خلال ٧٠ يومًا</a:t>
            </a:r>
            <a:endParaRPr lang="en-US" sz="3000" b="1" dirty="0">
              <a:solidFill>
                <a:schemeClr val="bg1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06433E-FB42-9F80-653C-8261FA1FACE8}"/>
              </a:ext>
            </a:extLst>
          </p:cNvPr>
          <p:cNvSpPr txBox="1"/>
          <p:nvPr/>
        </p:nvSpPr>
        <p:spPr>
          <a:xfrm>
            <a:off x="3573517" y="328157"/>
            <a:ext cx="5044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457200" rtl="1" eaLnBrk="1" latinLnBrk="0" hangingPunct="1"/>
            <a:r>
              <a:rPr lang="ar-SA" sz="6000" b="1" dirty="0">
                <a:solidFill>
                  <a:schemeClr val="bg1"/>
                </a:solidFill>
              </a:rPr>
              <a:t>النتائج</a:t>
            </a:r>
            <a:endParaRPr lang="en-SA" sz="6000" b="1" dirty="0">
              <a:solidFill>
                <a:schemeClr val="bg1"/>
              </a:solidFill>
            </a:endParaRPr>
          </a:p>
        </p:txBody>
      </p:sp>
      <p:sp>
        <p:nvSpPr>
          <p:cNvPr id="2" name="Shape 3">
            <a:extLst>
              <a:ext uri="{FF2B5EF4-FFF2-40B4-BE49-F238E27FC236}">
                <a16:creationId xmlns:a16="http://schemas.microsoft.com/office/drawing/2014/main" id="{7D17D6C4-2395-27BA-6AA0-BCC8D679D495}"/>
              </a:ext>
            </a:extLst>
          </p:cNvPr>
          <p:cNvSpPr/>
          <p:nvPr/>
        </p:nvSpPr>
        <p:spPr>
          <a:xfrm>
            <a:off x="713232" y="1827463"/>
            <a:ext cx="2468880" cy="1209352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2D9CF"/>
            </a:solidFill>
            <a:prstDash val="solid"/>
          </a:ln>
          <a:effectLst>
            <a:outerShdw blurRad="19050" dist="1016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SA"/>
          </a:p>
        </p:txBody>
      </p:sp>
      <p:sp>
        <p:nvSpPr>
          <p:cNvPr id="5" name="Shape 6">
            <a:extLst>
              <a:ext uri="{FF2B5EF4-FFF2-40B4-BE49-F238E27FC236}">
                <a16:creationId xmlns:a16="http://schemas.microsoft.com/office/drawing/2014/main" id="{F4B80886-D6E8-1061-45FE-4A667900E1A4}"/>
              </a:ext>
            </a:extLst>
          </p:cNvPr>
          <p:cNvSpPr/>
          <p:nvPr/>
        </p:nvSpPr>
        <p:spPr>
          <a:xfrm>
            <a:off x="3456432" y="1827463"/>
            <a:ext cx="2468880" cy="1209352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2D9CF"/>
            </a:solidFill>
            <a:prstDash val="solid"/>
          </a:ln>
          <a:effectLst>
            <a:outerShdw blurRad="19050" dist="1016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SA"/>
          </a:p>
        </p:txBody>
      </p:sp>
      <p:sp>
        <p:nvSpPr>
          <p:cNvPr id="9" name="Shape 9">
            <a:extLst>
              <a:ext uri="{FF2B5EF4-FFF2-40B4-BE49-F238E27FC236}">
                <a16:creationId xmlns:a16="http://schemas.microsoft.com/office/drawing/2014/main" id="{FFD006E4-B11A-76EB-E4D9-CBD2CFA6CC89}"/>
              </a:ext>
            </a:extLst>
          </p:cNvPr>
          <p:cNvSpPr/>
          <p:nvPr/>
        </p:nvSpPr>
        <p:spPr>
          <a:xfrm>
            <a:off x="6199632" y="1827463"/>
            <a:ext cx="2468880" cy="1209352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2D9CF"/>
            </a:solidFill>
            <a:prstDash val="solid"/>
          </a:ln>
          <a:effectLst>
            <a:outerShdw blurRad="19050" dist="1016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SA"/>
          </a:p>
        </p:txBody>
      </p:sp>
      <p:sp>
        <p:nvSpPr>
          <p:cNvPr id="15" name="Shape 12">
            <a:extLst>
              <a:ext uri="{FF2B5EF4-FFF2-40B4-BE49-F238E27FC236}">
                <a16:creationId xmlns:a16="http://schemas.microsoft.com/office/drawing/2014/main" id="{11BE3458-0A8E-D201-9ADF-8437D0078386}"/>
              </a:ext>
            </a:extLst>
          </p:cNvPr>
          <p:cNvSpPr/>
          <p:nvPr/>
        </p:nvSpPr>
        <p:spPr>
          <a:xfrm>
            <a:off x="8942832" y="1827463"/>
            <a:ext cx="2468880" cy="1209352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2D9CF"/>
            </a:solidFill>
            <a:prstDash val="solid"/>
          </a:ln>
          <a:effectLst>
            <a:outerShdw blurRad="19050" dist="1016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marL="0" algn="r" defTabSz="457200" rtl="1" eaLnBrk="1" latinLnBrk="0" hangingPunct="1"/>
            <a:endParaRPr lang="en-SA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5F77B99-22FC-48BC-9643-2BA6B087A618}"/>
              </a:ext>
            </a:extLst>
          </p:cNvPr>
          <p:cNvSpPr txBox="1"/>
          <p:nvPr/>
        </p:nvSpPr>
        <p:spPr>
          <a:xfrm>
            <a:off x="9660304" y="2091370"/>
            <a:ext cx="1033937" cy="468141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ctr" rtl="1">
              <a:lnSpc>
                <a:spcPts val="3600"/>
              </a:lnSpc>
            </a:pPr>
            <a:r>
              <a:rPr sz="3600" b="1" dirty="0">
                <a:solidFill>
                  <a:srgbClr val="38BDF8"/>
                </a:solidFill>
                <a:latin typeface="+mj-lt"/>
              </a:rPr>
              <a:t>+14%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B26ED6B-F36E-D0FF-1C5C-EAA6D819A358}"/>
              </a:ext>
            </a:extLst>
          </p:cNvPr>
          <p:cNvSpPr txBox="1"/>
          <p:nvPr/>
        </p:nvSpPr>
        <p:spPr>
          <a:xfrm>
            <a:off x="9223489" y="2605720"/>
            <a:ext cx="1907566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/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زيادة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صافية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في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المبيعات</a:t>
            </a:r>
            <a:endParaRPr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7A11D54-7305-535C-84EC-101F8BEBFFC8}"/>
              </a:ext>
            </a:extLst>
          </p:cNvPr>
          <p:cNvSpPr txBox="1"/>
          <p:nvPr/>
        </p:nvSpPr>
        <p:spPr>
          <a:xfrm>
            <a:off x="6968400" y="2091370"/>
            <a:ext cx="931345" cy="468141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ctr" rtl="1">
              <a:lnSpc>
                <a:spcPts val="3600"/>
              </a:lnSpc>
            </a:pPr>
            <a:r>
              <a:rPr sz="3600" b="1" dirty="0">
                <a:solidFill>
                  <a:srgbClr val="009193"/>
                </a:solidFill>
                <a:latin typeface="+mj-lt"/>
              </a:rPr>
              <a:t>+650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F4AECD-4326-5A74-8F9F-8183C0DB7423}"/>
              </a:ext>
            </a:extLst>
          </p:cNvPr>
          <p:cNvSpPr txBox="1"/>
          <p:nvPr/>
        </p:nvSpPr>
        <p:spPr>
          <a:xfrm>
            <a:off x="6480289" y="2605720"/>
            <a:ext cx="1907566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/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عميل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محتمل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مؤهل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(Leads)</a:t>
            </a:r>
            <a:r>
              <a:rPr lang="en-US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11C49-16AF-6C56-BCD0-25CED869FB59}"/>
              </a:ext>
            </a:extLst>
          </p:cNvPr>
          <p:cNvSpPr txBox="1"/>
          <p:nvPr/>
        </p:nvSpPr>
        <p:spPr>
          <a:xfrm>
            <a:off x="3880555" y="2091370"/>
            <a:ext cx="1620635" cy="468141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ctr" rtl="1">
              <a:lnSpc>
                <a:spcPts val="3600"/>
              </a:lnSpc>
            </a:pPr>
            <a:r>
              <a:rPr sz="3600" b="1" dirty="0">
                <a:solidFill>
                  <a:srgbClr val="38BDF8"/>
                </a:solidFill>
                <a:latin typeface="+mj-lt"/>
              </a:rPr>
              <a:t>+2</a:t>
            </a:r>
            <a:r>
              <a:rPr lang="en-SA" sz="3600" b="1" dirty="0">
                <a:solidFill>
                  <a:srgbClr val="38BDF8"/>
                </a:solidFill>
                <a:latin typeface="+mj-lt"/>
              </a:rPr>
              <a:t>,</a:t>
            </a:r>
            <a:r>
              <a:rPr sz="3600" b="1" dirty="0">
                <a:solidFill>
                  <a:srgbClr val="38BDF8"/>
                </a:solidFill>
                <a:latin typeface="+mj-lt"/>
              </a:rPr>
              <a:t>9</a:t>
            </a:r>
            <a:r>
              <a:rPr lang="en-SA" sz="3600" b="1" dirty="0">
                <a:solidFill>
                  <a:srgbClr val="38BDF8"/>
                </a:solidFill>
                <a:latin typeface="+mj-lt"/>
              </a:rPr>
              <a:t>00</a:t>
            </a:r>
            <a:r>
              <a:rPr sz="3600" b="1" dirty="0">
                <a:solidFill>
                  <a:srgbClr val="38BDF8"/>
                </a:solidFill>
                <a:latin typeface="+mj-lt"/>
              </a:rPr>
              <a:t>%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85B3CA0-218B-3FD4-56B4-0542E0FB9EDE}"/>
              </a:ext>
            </a:extLst>
          </p:cNvPr>
          <p:cNvSpPr txBox="1"/>
          <p:nvPr/>
        </p:nvSpPr>
        <p:spPr>
          <a:xfrm>
            <a:off x="3737089" y="2605720"/>
            <a:ext cx="1907566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/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معدل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نمو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الوصول</a:t>
            </a:r>
            <a:r>
              <a:rPr lang="ar-SA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(Reach)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E2EB7AD-4FF7-1BFD-6C90-2FA5CDD25861}"/>
              </a:ext>
            </a:extLst>
          </p:cNvPr>
          <p:cNvSpPr txBox="1"/>
          <p:nvPr/>
        </p:nvSpPr>
        <p:spPr>
          <a:xfrm>
            <a:off x="1469977" y="2091370"/>
            <a:ext cx="955390" cy="468141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ctr" rtl="1">
              <a:lnSpc>
                <a:spcPts val="3600"/>
              </a:lnSpc>
            </a:pPr>
            <a:r>
              <a:rPr sz="3600" b="1" i="0" u="none" dirty="0">
                <a:solidFill>
                  <a:srgbClr val="009193"/>
                </a:solidFill>
                <a:latin typeface="+mj-lt"/>
              </a:rPr>
              <a:t>110K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E634C66-DA88-58D1-C7C2-999954E72A03}"/>
              </a:ext>
            </a:extLst>
          </p:cNvPr>
          <p:cNvSpPr txBox="1"/>
          <p:nvPr/>
        </p:nvSpPr>
        <p:spPr>
          <a:xfrm>
            <a:off x="993889" y="2605720"/>
            <a:ext cx="1907566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rtl="1"/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زيارة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من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جمهور</a:t>
            </a:r>
            <a:r>
              <a:rPr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جديد</a:t>
            </a:r>
            <a:endParaRPr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BCA26F8C-9EB1-E92C-9A05-A2F527D31F58}"/>
              </a:ext>
            </a:extLst>
          </p:cNvPr>
          <p:cNvSpPr/>
          <p:nvPr/>
        </p:nvSpPr>
        <p:spPr>
          <a:xfrm>
            <a:off x="6282888" y="367330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هوية أقل من جودة وتفاصيل المنتج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F9BF9DA9-B044-7133-9787-B32DDCBEE3A4}"/>
              </a:ext>
            </a:extLst>
          </p:cNvPr>
          <p:cNvSpPr/>
          <p:nvPr/>
        </p:nvSpPr>
        <p:spPr>
          <a:xfrm>
            <a:off x="2923565" y="367330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إنتاج بصري يبرز القيمة الحقيقية للمنتج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864C1E5A-8B2F-DA19-EA2C-6CD60D029614}"/>
              </a:ext>
            </a:extLst>
          </p:cNvPr>
          <p:cNvSpPr/>
          <p:nvPr/>
        </p:nvSpPr>
        <p:spPr>
          <a:xfrm>
            <a:off x="6282888" y="3299867"/>
            <a:ext cx="2985548" cy="324000"/>
          </a:xfrm>
          <a:prstGeom prst="roundRect">
            <a:avLst>
              <a:gd name="adj" fmla="val 26697"/>
            </a:avLst>
          </a:prstGeom>
          <a:solidFill>
            <a:srgbClr val="FF93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1600" b="1" dirty="0"/>
              <a:t>الواقع السابق</a:t>
            </a:r>
            <a:endParaRPr lang="en-SA" sz="1600" b="1" dirty="0"/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CE941B8A-C263-A47B-5659-0FB84F0E3405}"/>
              </a:ext>
            </a:extLst>
          </p:cNvPr>
          <p:cNvSpPr/>
          <p:nvPr/>
        </p:nvSpPr>
        <p:spPr>
          <a:xfrm>
            <a:off x="2923565" y="3299867"/>
            <a:ext cx="2985548" cy="324000"/>
          </a:xfrm>
          <a:prstGeom prst="roundRect">
            <a:avLst>
              <a:gd name="adj" fmla="val 21519"/>
            </a:avLst>
          </a:prstGeom>
          <a:solidFill>
            <a:srgbClr val="01F7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التحول الاستراتيجي</a:t>
            </a:r>
            <a:endParaRPr lang="en-SA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Rounded Rectangle 79">
            <a:extLst>
              <a:ext uri="{FF2B5EF4-FFF2-40B4-BE49-F238E27FC236}">
                <a16:creationId xmlns:a16="http://schemas.microsoft.com/office/drawing/2014/main" id="{24F9B3FE-C509-8B79-B3AF-0A2DA90F0E7B}"/>
              </a:ext>
            </a:extLst>
          </p:cNvPr>
          <p:cNvSpPr/>
          <p:nvPr/>
        </p:nvSpPr>
        <p:spPr>
          <a:xfrm>
            <a:off x="6282888" y="404674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منشورات إعلانية تفتقر لهدف بيزنس واضح</a:t>
            </a:r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6380756A-457D-86B2-A33B-BF7E219FD9F2}"/>
              </a:ext>
            </a:extLst>
          </p:cNvPr>
          <p:cNvSpPr/>
          <p:nvPr/>
        </p:nvSpPr>
        <p:spPr>
          <a:xfrm>
            <a:off x="2923565" y="404674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محتوى استراتيجي يوجه العميل نحو الشراء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51518252-0366-814D-F3AB-FAEE6A0360E7}"/>
              </a:ext>
            </a:extLst>
          </p:cNvPr>
          <p:cNvSpPr/>
          <p:nvPr/>
        </p:nvSpPr>
        <p:spPr>
          <a:xfrm>
            <a:off x="6282888" y="442018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تجربة شراء ثقيلة تزيد تردد العميل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1FD333D3-9A8B-712F-B435-812B31B20BD7}"/>
              </a:ext>
            </a:extLst>
          </p:cNvPr>
          <p:cNvSpPr/>
          <p:nvPr/>
        </p:nvSpPr>
        <p:spPr>
          <a:xfrm>
            <a:off x="2923565" y="442018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مسار رقمي سلس يسرع التحويل والطلب</a:t>
            </a:r>
          </a:p>
        </p:txBody>
      </p:sp>
      <p:sp>
        <p:nvSpPr>
          <p:cNvPr id="84" name="Rounded Rectangle 83">
            <a:extLst>
              <a:ext uri="{FF2B5EF4-FFF2-40B4-BE49-F238E27FC236}">
                <a16:creationId xmlns:a16="http://schemas.microsoft.com/office/drawing/2014/main" id="{F16CEF3B-03D8-48E8-87A9-21BAC32C84C9}"/>
              </a:ext>
            </a:extLst>
          </p:cNvPr>
          <p:cNvSpPr/>
          <p:nvPr/>
        </p:nvSpPr>
        <p:spPr>
          <a:xfrm>
            <a:off x="6282888" y="479362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براند غير مرئي لجمهور جديد</a:t>
            </a:r>
          </a:p>
        </p:txBody>
      </p:sp>
      <p:sp>
        <p:nvSpPr>
          <p:cNvPr id="85" name="Rounded Rectangle 84">
            <a:extLst>
              <a:ext uri="{FF2B5EF4-FFF2-40B4-BE49-F238E27FC236}">
                <a16:creationId xmlns:a16="http://schemas.microsoft.com/office/drawing/2014/main" id="{9F26D6BF-0C54-6DF7-7D55-199AD83015F9}"/>
              </a:ext>
            </a:extLst>
          </p:cNvPr>
          <p:cNvSpPr/>
          <p:nvPr/>
        </p:nvSpPr>
        <p:spPr>
          <a:xfrm>
            <a:off x="2923565" y="479362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ريتش مضاعف وقاعدة عملاء محتملين جدد</a:t>
            </a:r>
          </a:p>
        </p:txBody>
      </p:sp>
      <p:sp>
        <p:nvSpPr>
          <p:cNvPr id="86" name="Rounded Rectangle 85">
            <a:extLst>
              <a:ext uri="{FF2B5EF4-FFF2-40B4-BE49-F238E27FC236}">
                <a16:creationId xmlns:a16="http://schemas.microsoft.com/office/drawing/2014/main" id="{A9D4E641-4921-789B-0234-DFF59E174476}"/>
              </a:ext>
            </a:extLst>
          </p:cNvPr>
          <p:cNvSpPr/>
          <p:nvPr/>
        </p:nvSpPr>
        <p:spPr>
          <a:xfrm>
            <a:off x="6282888" y="516706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نمو محصور فقط في العملاء القدامى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A9EE9918-5ED3-D1A1-DAA5-FBCF7653EBCE}"/>
              </a:ext>
            </a:extLst>
          </p:cNvPr>
          <p:cNvSpPr/>
          <p:nvPr/>
        </p:nvSpPr>
        <p:spPr>
          <a:xfrm>
            <a:off x="2923565" y="5167067"/>
            <a:ext cx="2985548" cy="324000"/>
          </a:xfrm>
          <a:prstGeom prst="roundRect">
            <a:avLst>
              <a:gd name="adj" fmla="val 29203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SA" sz="1400" dirty="0"/>
              <a:t>مجتمع تفاعلي مستدام يرفع المبيعات والتكرار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52944457-99A1-0E2E-645F-9249C434BE83}"/>
              </a:ext>
            </a:extLst>
          </p:cNvPr>
          <p:cNvSpPr/>
          <p:nvPr/>
        </p:nvSpPr>
        <p:spPr>
          <a:xfrm>
            <a:off x="0" y="5697749"/>
            <a:ext cx="12191999" cy="598826"/>
          </a:xfrm>
          <a:prstGeom prst="roundRect">
            <a:avLst>
              <a:gd name="adj" fmla="val 0"/>
            </a:avLst>
          </a:prstGeom>
          <a:solidFill>
            <a:schemeClr val="tx1">
              <a:alpha val="4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أنا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لا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أكتب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محتوى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ليملأ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</a:t>
            </a:r>
            <a:r>
              <a:rPr lang="ar-SA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ـ </a:t>
            </a:r>
            <a:r>
              <a:rPr lang="en-US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Feed</a:t>
            </a:r>
            <a:r>
              <a:rPr lang="ar-SA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.  أبني نظام محتوى يحوّل قوة </a:t>
            </a:r>
            <a:r>
              <a:rPr lang="ar-SA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البراند</a:t>
            </a:r>
            <a:r>
              <a:rPr lang="ar-SA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إلى نمو يمكن قياسه</a:t>
            </a:r>
          </a:p>
        </p:txBody>
      </p:sp>
    </p:spTree>
    <p:extLst>
      <p:ext uri="{BB962C8B-B14F-4D97-AF65-F5344CB8AC3E}">
        <p14:creationId xmlns:p14="http://schemas.microsoft.com/office/powerpoint/2010/main" val="469303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D7C811F3-4EA5-0276-6282-D9B578ED7F3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1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7204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413</Words>
  <Application>Microsoft Macintosh PowerPoint</Application>
  <PresentationFormat>Widescreen</PresentationFormat>
  <Paragraphs>77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Ahmad Mohammad Massoud</cp:lastModifiedBy>
  <cp:revision>14</cp:revision>
  <dcterms:created xsi:type="dcterms:W3CDTF">2013-01-27T09:14:16Z</dcterms:created>
  <dcterms:modified xsi:type="dcterms:W3CDTF">2026-09-21T07:30:44Z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657219d-21b8-4608-b6ad-ceab5b5974fe_Enabled">
    <vt:lpwstr>true</vt:lpwstr>
  </property>
  <property fmtid="{D5CDD505-2E9C-101B-9397-08002B2CF9AE}" pid="3" name="MSIP_Label_b657219d-21b8-4608-b6ad-ceab5b5974fe_SetDate">
    <vt:lpwstr>2026-09-20T07:47:06Z</vt:lpwstr>
  </property>
  <property fmtid="{D5CDD505-2E9C-101B-9397-08002B2CF9AE}" pid="4" name="MSIP_Label_b657219d-21b8-4608-b6ad-ceab5b5974fe_Method">
    <vt:lpwstr>Standard</vt:lpwstr>
  </property>
  <property fmtid="{D5CDD505-2E9C-101B-9397-08002B2CF9AE}" pid="5" name="MSIP_Label_b657219d-21b8-4608-b6ad-ceab5b5974fe_Name">
    <vt:lpwstr>Restricted Confidential</vt:lpwstr>
  </property>
  <property fmtid="{D5CDD505-2E9C-101B-9397-08002B2CF9AE}" pid="6" name="MSIP_Label_b657219d-21b8-4608-b6ad-ceab5b5974fe_SiteId">
    <vt:lpwstr>bfe67e2e-bec6-4055-9aac-7cf4b793e890</vt:lpwstr>
  </property>
  <property fmtid="{D5CDD505-2E9C-101B-9397-08002B2CF9AE}" pid="7" name="MSIP_Label_b657219d-21b8-4608-b6ad-ceab5b5974fe_ActionId">
    <vt:lpwstr>dc9f64eb-f698-40b7-974a-b0766cd7875a</vt:lpwstr>
  </property>
  <property fmtid="{D5CDD505-2E9C-101B-9397-08002B2CF9AE}" pid="8" name="MSIP_Label_b657219d-21b8-4608-b6ad-ceab5b5974fe_ContentBits">
    <vt:lpwstr>2</vt:lpwstr>
  </property>
  <property fmtid="{D5CDD505-2E9C-101B-9397-08002B2CF9AE}" pid="9" name="MSIP_Label_b657219d-21b8-4608-b6ad-ceab5b5974fe_Tag">
    <vt:lpwstr>50, 3, 0, 1</vt:lpwstr>
  </property>
  <property fmtid="{D5CDD505-2E9C-101B-9397-08002B2CF9AE}" pid="10" name="ClassificationContentMarkingFooterLocations">
    <vt:lpwstr>Office Theme:8</vt:lpwstr>
  </property>
  <property fmtid="{D5CDD505-2E9C-101B-9397-08002B2CF9AE}" pid="11" name="ClassificationContentMarkingFooterText">
    <vt:lpwstr>Classification : Restricted Confidential</vt:lpwstr>
  </property>
</Properties>
</file>